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6"/>
  </p:handoutMasterIdLst>
  <p:sldIdLst>
    <p:sldId id="256" r:id="rId2"/>
    <p:sldId id="261" r:id="rId3"/>
    <p:sldId id="258" r:id="rId4"/>
    <p:sldId id="257" r:id="rId5"/>
    <p:sldId id="260" r:id="rId6"/>
    <p:sldId id="259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7" d="100"/>
          <a:sy n="97" d="100"/>
        </p:scale>
        <p:origin x="65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-2040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D4FA9-F3CE-45B3-A980-C331C6F1EF65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D5E95-8CAD-4274-BFFA-CD87442DE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69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solidFill>
            <a:srgbClr val="002060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3657-2200-4D14-82C0-10C39B0F0F06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6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BAF55-A85E-4993-914E-FC1E5AA7DF24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86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16E07-E1DB-44A4-A5E5-9F4B54E8C933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7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120000"/>
              <a:defRPr sz="2800"/>
            </a:lvl1pPr>
            <a:lvl2pPr>
              <a:defRPr sz="2400"/>
            </a:lvl2pPr>
            <a:lvl3pPr marL="1143000" indent="-228600">
              <a:buClr>
                <a:srgbClr val="00B0F0"/>
              </a:buClr>
              <a:buSzPct val="110000"/>
              <a:buFont typeface="Arial" panose="020B0604020202020204" pitchFamily="34" charset="0"/>
              <a:buChar char="•"/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1AD17-B813-4477-8AFE-B1860CC59113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5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75C0D-5C9E-48CC-8D31-F42D19FA8F7A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1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0"/>
            <a:ext cx="4038600" cy="5105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5105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57551-0F2B-4F09-86FD-F7994CE83DC5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01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9D2B2-4200-46B9-96C3-02A55D5FAA00}" type="datetime1">
              <a:rPr lang="en-US" smtClean="0"/>
              <a:t>3/27/2024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876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F7722-74E8-497F-A072-89677A2C2373}" type="datetime1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63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6212E-B46B-426F-AE59-AA326827D9E0}" type="datetime1">
              <a:rPr lang="en-US" smtClean="0"/>
              <a:t>3/27/2024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694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81E8-09EA-4684-A39F-38DE1E49D20C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0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5CC5F-056C-4047-9A5C-9F5B4BED129B}" type="datetime1">
              <a:rPr lang="en-US" smtClean="0"/>
              <a:t>3/27/2024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937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71053-07BD-4A17-AC24-0A22EAA36098}" type="datetime1">
              <a:rPr lang="en-US" smtClean="0"/>
              <a:t>3/27/2024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29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0070C0"/>
        </a:buClr>
        <a:buSzPct val="115000"/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FF0000"/>
        </a:buClr>
        <a:buSzPct val="110000"/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friendly.github.io/613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309.15723.pdf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human-ai-universe.github.io/data-storytellin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evelup.gitconnected.com/chat-with-graphs-intelligently-969af38516b2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hat-with-graph.streamlit.app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hanieevergreen.com/can-ai-write-great-chart-titles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art of a river&#10;&#10;Description automatically generated with medium confidence">
            <a:extLst>
              <a:ext uri="{FF2B5EF4-FFF2-40B4-BE49-F238E27FC236}">
                <a16:creationId xmlns:a16="http://schemas.microsoft.com/office/drawing/2014/main" id="{32E9FE6F-FA3F-93AE-5EFC-631BA9FBA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694"/>
            <a:ext cx="9144000" cy="52251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67001"/>
            <a:ext cx="7772400" cy="1371600"/>
          </a:xfrm>
          <a:solidFill>
            <a:srgbClr val="002060">
              <a:alpha val="50000"/>
            </a:srgbClr>
          </a:solidFill>
        </p:spPr>
        <p:txBody>
          <a:bodyPr/>
          <a:lstStyle/>
          <a:p>
            <a:r>
              <a:rPr lang="en-US" dirty="0"/>
              <a:t>AI &amp; </a:t>
            </a:r>
            <a:r>
              <a:rPr lang="en-US" dirty="0" err="1"/>
              <a:t>Dataviz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540" y="4142611"/>
            <a:ext cx="6400800" cy="1752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Michael Friendly</a:t>
            </a:r>
          </a:p>
          <a:p>
            <a:r>
              <a:rPr lang="en-US" dirty="0">
                <a:solidFill>
                  <a:schemeClr val="bg1"/>
                </a:solidFill>
              </a:rPr>
              <a:t>Psych 6135</a:t>
            </a:r>
          </a:p>
          <a:p>
            <a:pPr lvl="0"/>
            <a:r>
              <a:rPr lang="en-US" sz="2200" dirty="0">
                <a:solidFill>
                  <a:prstClr val="black">
                    <a:tint val="75000"/>
                  </a:prstClr>
                </a:solidFill>
                <a:hlinkClick r:id="rId3"/>
              </a:rPr>
              <a:t>http://friendly.github.io/6135</a:t>
            </a:r>
            <a:r>
              <a:rPr lang="en-US" sz="2200" dirty="0">
                <a:solidFill>
                  <a:prstClr val="black">
                    <a:tint val="75000"/>
                  </a:prstClr>
                </a:solidFill>
              </a:rPr>
              <a:t> </a:t>
            </a:r>
          </a:p>
          <a:p>
            <a:endParaRPr lang="en-US" dirty="0"/>
          </a:p>
        </p:txBody>
      </p:sp>
      <p:pic>
        <p:nvPicPr>
          <p:cNvPr id="5" name="Picture 4" descr="A hexagon with a head and icons&#10;&#10;Description automatically generated">
            <a:extLst>
              <a:ext uri="{FF2B5EF4-FFF2-40B4-BE49-F238E27FC236}">
                <a16:creationId xmlns:a16="http://schemas.microsoft.com/office/drawing/2014/main" id="{05F41EF4-BD83-98E2-85BD-C5411E2B79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164734"/>
            <a:ext cx="1589050" cy="1828800"/>
          </a:xfrm>
          <a:prstGeom prst="rect">
            <a:avLst/>
          </a:prstGeom>
        </p:spPr>
      </p:pic>
      <p:pic>
        <p:nvPicPr>
          <p:cNvPr id="6" name="Picture 5" descr="A hexagon with a head and icons&#10;&#10;Description automatically generated">
            <a:extLst>
              <a:ext uri="{FF2B5EF4-FFF2-40B4-BE49-F238E27FC236}">
                <a16:creationId xmlns:a16="http://schemas.microsoft.com/office/drawing/2014/main" id="{6A407D15-E339-1F22-8271-0D2324929B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150" y="4164734"/>
            <a:ext cx="15890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465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A1BC2-5C19-F388-4E60-5D5E77946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dirty="0"/>
              <a:t>Tools for Human-AI collaboration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480C6D-665B-A3BA-831B-28E5D6CC9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2133600"/>
          </a:xfrm>
        </p:spPr>
        <p:txBody>
          <a:bodyPr/>
          <a:lstStyle/>
          <a:p>
            <a:pPr marL="0" indent="0">
              <a:buNone/>
            </a:pPr>
            <a:r>
              <a:rPr lang="en-CA" sz="2400" dirty="0"/>
              <a:t>Li et al. studied existing data storytelling tools for:</a:t>
            </a:r>
          </a:p>
          <a:p>
            <a:r>
              <a:rPr lang="en-CA" sz="2000" dirty="0"/>
              <a:t>stage in workflow: analysis, planning, implementation,  communication</a:t>
            </a:r>
          </a:p>
          <a:p>
            <a:r>
              <a:rPr lang="en-CA" sz="2000" dirty="0"/>
              <a:t>roles of humans and AI: creators, assistants, optimizers,  reviewers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E2E513-ABAE-00D9-46D5-7B42BDDC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2BBDEA2-860D-630E-D8B0-C31D0D602A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971800"/>
            <a:ext cx="7714286" cy="28571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79ACB2-800F-94F8-B6A1-DC313507CB3D}"/>
              </a:ext>
            </a:extLst>
          </p:cNvPr>
          <p:cNvSpPr txBox="1"/>
          <p:nvPr/>
        </p:nvSpPr>
        <p:spPr>
          <a:xfrm>
            <a:off x="685800" y="6172200"/>
            <a:ext cx="784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/>
              <a:t>Li et al. (2024) Where Are We So Far? Understanding Data Storytelling Tools</a:t>
            </a:r>
          </a:p>
          <a:p>
            <a:r>
              <a:rPr lang="en-CA" sz="1600" dirty="0"/>
              <a:t>from the Perspective of Human-AI Collaboration. </a:t>
            </a:r>
            <a:r>
              <a:rPr lang="en-CA" sz="1600" dirty="0">
                <a:hlinkClick r:id="rId3"/>
              </a:rPr>
              <a:t>https://arxiv.org/pdf/2309.15723.pdf</a:t>
            </a:r>
            <a:r>
              <a:rPr lang="en-CA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2231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6BBEE5-9596-44AD-A368-1A37CCF86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sz="4400" dirty="0"/>
              <a:t>Tools for Human-AI collaboration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5BAE28-FB8F-B06B-5392-3BC76BFFB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 descr="A graph with numbers and a number&#10;&#10;Description automatically generated with medium confidence">
            <a:extLst>
              <a:ext uri="{FF2B5EF4-FFF2-40B4-BE49-F238E27FC236}">
                <a16:creationId xmlns:a16="http://schemas.microsoft.com/office/drawing/2014/main" id="{4ED53513-92AE-E225-5EAC-58E6BD57F7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82" y="1295400"/>
            <a:ext cx="4217718" cy="2155723"/>
          </a:xfrm>
          <a:prstGeom prst="rect">
            <a:avLst/>
          </a:prstGeom>
        </p:spPr>
      </p:pic>
      <p:pic>
        <p:nvPicPr>
          <p:cNvPr id="9" name="Picture 8" descr="A graph of data storytelling tools&#10;&#10;Description automatically generated">
            <a:extLst>
              <a:ext uri="{FF2B5EF4-FFF2-40B4-BE49-F238E27FC236}">
                <a16:creationId xmlns:a16="http://schemas.microsoft.com/office/drawing/2014/main" id="{2E68D89F-14E9-A185-5755-602A2D7026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40" y="3886200"/>
            <a:ext cx="3938259" cy="27082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49BF73-0536-0142-4736-647113076EE2}"/>
              </a:ext>
            </a:extLst>
          </p:cNvPr>
          <p:cNvSpPr txBox="1"/>
          <p:nvPr/>
        </p:nvSpPr>
        <p:spPr>
          <a:xfrm>
            <a:off x="4953000" y="137160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They identified papers (60) describing storytelling tools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7A497F-4A6E-CF32-078E-0383B0F6FC3E}"/>
              </a:ext>
            </a:extLst>
          </p:cNvPr>
          <p:cNvSpPr txBox="1"/>
          <p:nvPr/>
        </p:nvSpPr>
        <p:spPr>
          <a:xfrm>
            <a:off x="4953000" y="396240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Classified as AI only, collaborative or human only</a:t>
            </a:r>
          </a:p>
        </p:txBody>
      </p:sp>
    </p:spTree>
    <p:extLst>
      <p:ext uri="{BB962C8B-B14F-4D97-AF65-F5344CB8AC3E}">
        <p14:creationId xmlns:p14="http://schemas.microsoft.com/office/powerpoint/2010/main" val="3986668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570CCE-C0BE-BF01-BA7E-A80BFD803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99382BB-BCC0-A087-C3B3-524169020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480865"/>
            <a:ext cx="8305800" cy="4615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E50D07-4041-C7B7-7B12-F5EA051A3A92}"/>
              </a:ext>
            </a:extLst>
          </p:cNvPr>
          <p:cNvSpPr txBox="1"/>
          <p:nvPr/>
        </p:nvSpPr>
        <p:spPr>
          <a:xfrm>
            <a:off x="457200" y="304800"/>
            <a:ext cx="830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Classify each tool according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Stage: Analysis, planning, implementation,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Role of human and AI: </a:t>
            </a:r>
            <a:r>
              <a:rPr lang="en-CA" sz="1800" dirty="0"/>
              <a:t>creator, assistant, optimizer,  reviewer</a:t>
            </a:r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BF7AFF-C37C-DED4-427B-659FFA7DC831}"/>
              </a:ext>
            </a:extLst>
          </p:cNvPr>
          <p:cNvSpPr txBox="1"/>
          <p:nvPr/>
        </p:nvSpPr>
        <p:spPr>
          <a:xfrm>
            <a:off x="685800" y="624840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Interactive browser at: </a:t>
            </a:r>
            <a:r>
              <a:rPr lang="en-CA" dirty="0">
                <a:hlinkClick r:id="rId3"/>
              </a:rPr>
              <a:t>https://human-ai-universe.github.io/data-storytelling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34150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372F6C-35FE-F509-6F47-B72648C4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2C97434-5CB1-7D47-2A41-9AD19FCB9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51" y="986142"/>
            <a:ext cx="8108039" cy="51098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80F062-BA83-1FD4-6919-D82A590737F7}"/>
              </a:ext>
            </a:extLst>
          </p:cNvPr>
          <p:cNvSpPr txBox="1"/>
          <p:nvPr/>
        </p:nvSpPr>
        <p:spPr>
          <a:xfrm>
            <a:off x="685800" y="3048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Some of the tools:</a:t>
            </a:r>
          </a:p>
        </p:txBody>
      </p:sp>
    </p:spTree>
    <p:extLst>
      <p:ext uri="{BB962C8B-B14F-4D97-AF65-F5344CB8AC3E}">
        <p14:creationId xmlns:p14="http://schemas.microsoft.com/office/powerpoint/2010/main" val="2561812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EEACBA-B7EB-D265-F18A-098264746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AI code generators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21574B-5750-FBEB-2B3B-AB52B1BE8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Julius.ai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8734C8-16D7-F0A1-2B67-FF77AEDC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01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502B1-C1CD-284A-1906-39605AF2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How can AI help in </a:t>
            </a:r>
            <a:r>
              <a:rPr lang="en-CA" dirty="0" err="1"/>
              <a:t>datavis</a:t>
            </a:r>
            <a:r>
              <a:rPr lang="en-CA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C1780-02F1-11A1-F72F-8E4D08F0D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Graph description: generate ALT text for visually impaired</a:t>
            </a:r>
          </a:p>
          <a:p>
            <a:r>
              <a:rPr lang="en-CA" dirty="0"/>
              <a:t>Graph construction: co-pilots for data analysis</a:t>
            </a:r>
          </a:p>
          <a:p>
            <a:r>
              <a:rPr lang="en-CA" dirty="0"/>
              <a:t>What else?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3C95C3-6800-7541-4F80-5D89AA8B8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563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9C7F4-3379-D349-9E95-AFD05EEEB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What is this graph?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B85DE6-7C1B-6A37-AD77-239E6784C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chart showing a number of small colored dots&#10;&#10;Description automatically generated">
            <a:extLst>
              <a:ext uri="{FF2B5EF4-FFF2-40B4-BE49-F238E27FC236}">
                <a16:creationId xmlns:a16="http://schemas.microsoft.com/office/drawing/2014/main" id="{63D4DC57-3F42-97B0-4818-BB8487B8E3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611168"/>
            <a:ext cx="8001000" cy="474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948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D95CA7-262A-B352-1692-F8E32260F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err="1"/>
              <a:t>ChatGraph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35E7ED-9738-2C30-D06B-4FC2B2F0C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BBBC7C8-AFDD-2FDD-D1D6-D9CF7883C6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" y="1531987"/>
            <a:ext cx="7863840" cy="48688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84E8E6-785E-8E21-0CAF-33F658873A63}"/>
              </a:ext>
            </a:extLst>
          </p:cNvPr>
          <p:cNvSpPr txBox="1"/>
          <p:nvPr/>
        </p:nvSpPr>
        <p:spPr>
          <a:xfrm>
            <a:off x="762000" y="6356350"/>
            <a:ext cx="762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/>
              <a:t>See: </a:t>
            </a:r>
            <a:r>
              <a:rPr lang="en-CA" sz="1600" dirty="0">
                <a:hlinkClick r:id="rId3"/>
              </a:rPr>
              <a:t>https://levelup.gitconnected.com/chat-with-graphs-intelligently-969af38516b2</a:t>
            </a:r>
            <a:r>
              <a:rPr lang="en-CA" sz="1600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7EDAA0-2A81-C839-A769-659DE7450D10}"/>
              </a:ext>
            </a:extLst>
          </p:cNvPr>
          <p:cNvSpPr txBox="1"/>
          <p:nvPr/>
        </p:nvSpPr>
        <p:spPr>
          <a:xfrm>
            <a:off x="457200" y="10668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App: </a:t>
            </a:r>
            <a:r>
              <a:rPr lang="en-CA" dirty="0">
                <a:hlinkClick r:id="rId4"/>
              </a:rPr>
              <a:t>https://chat-with-graph.streamlit.app/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76997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3F8EC-D79B-B476-7C25-287ED8EBD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Complicated bar chart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C2CCC5-C955-ED4E-968D-7ED0F048A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 descr="A graph of vaccinations&#10;&#10;Description automatically generated">
            <a:extLst>
              <a:ext uri="{FF2B5EF4-FFF2-40B4-BE49-F238E27FC236}">
                <a16:creationId xmlns:a16="http://schemas.microsoft.com/office/drawing/2014/main" id="{93C19BE9-4636-C90C-54A8-39D1006F88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9" y="3301817"/>
            <a:ext cx="4895850" cy="3454294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F36CA61-4040-1A82-A944-26D3207CCF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90600"/>
            <a:ext cx="4771429" cy="2219048"/>
          </a:xfrm>
          <a:prstGeom prst="rect">
            <a:avLst/>
          </a:prstGeom>
        </p:spPr>
      </p:pic>
      <p:pic>
        <p:nvPicPr>
          <p:cNvPr id="13" name="Picture 1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3B240C7-4E7C-B76A-17D3-DBFFC39E5B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821" y="3301817"/>
            <a:ext cx="3276190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466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C9FE3-40FF-9420-C158-A09E31C33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Radial network diagram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F41A4C-A3A5-A7F5-DDBC-8ED6C788C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A836772-1343-0678-8EC8-22F82D0B9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373838"/>
            <a:ext cx="6752381" cy="2209524"/>
          </a:xfrm>
          <a:prstGeom prst="rect">
            <a:avLst/>
          </a:prstGeom>
        </p:spPr>
      </p:pic>
      <p:pic>
        <p:nvPicPr>
          <p:cNvPr id="5" name="Picture 4" descr="A close-up of a diagram&#10;&#10;Description automatically generated">
            <a:extLst>
              <a:ext uri="{FF2B5EF4-FFF2-40B4-BE49-F238E27FC236}">
                <a16:creationId xmlns:a16="http://schemas.microsoft.com/office/drawing/2014/main" id="{530CBA95-EFA9-E79F-9656-7A532EF54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1196759"/>
            <a:ext cx="3984834" cy="372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00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B97A2C-5EE4-FD57-F09F-E95960D8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 descr="A person writing on a paper&#10;&#10;Description automatically generated">
            <a:extLst>
              <a:ext uri="{FF2B5EF4-FFF2-40B4-BE49-F238E27FC236}">
                <a16:creationId xmlns:a16="http://schemas.microsoft.com/office/drawing/2014/main" id="{BE6AC4C6-2FC1-A130-10E5-A8E81AD8D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28600"/>
            <a:ext cx="7412586" cy="58359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9F7714-224E-F6BF-5275-92D8271F64B5}"/>
              </a:ext>
            </a:extLst>
          </p:cNvPr>
          <p:cNvSpPr txBox="1"/>
          <p:nvPr/>
        </p:nvSpPr>
        <p:spPr>
          <a:xfrm>
            <a:off x="685800" y="6356350"/>
            <a:ext cx="75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hlinkClick r:id="rId3"/>
              </a:rPr>
              <a:t>https://stephanieevergreen.com/can-ai-write-great-chart-titles/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5782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B1B584-EDC0-6242-85B7-5362EBE82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 descr="A graph of numbers and a number of people&#10;&#10;Description automatically generated">
            <a:extLst>
              <a:ext uri="{FF2B5EF4-FFF2-40B4-BE49-F238E27FC236}">
                <a16:creationId xmlns:a16="http://schemas.microsoft.com/office/drawing/2014/main" id="{08FD9B46-DED4-F1E6-DE99-EE49FAA42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87852"/>
            <a:ext cx="5604585" cy="49891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51D290-B9F0-5CD6-D0E5-A5B836667CB2}"/>
              </a:ext>
            </a:extLst>
          </p:cNvPr>
          <p:cNvSpPr txBox="1"/>
          <p:nvPr/>
        </p:nvSpPr>
        <p:spPr>
          <a:xfrm>
            <a:off x="685800" y="381000"/>
            <a:ext cx="800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Prompt</a:t>
            </a:r>
            <a:r>
              <a:rPr lang="en-CA" dirty="0"/>
              <a:t>: make a title for this dataset that communicates the takeaway message in a single sentence. The sentence should be sentence case, with a capital only on the first word and a period at the end. </a:t>
            </a:r>
          </a:p>
        </p:txBody>
      </p:sp>
    </p:spTree>
    <p:extLst>
      <p:ext uri="{BB962C8B-B14F-4D97-AF65-F5344CB8AC3E}">
        <p14:creationId xmlns:p14="http://schemas.microsoft.com/office/powerpoint/2010/main" val="1837577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58C48D-B901-DA33-4BA9-6CD301FC0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67DE5-FD5B-1546-D7AD-996BFB9008D4}"/>
              </a:ext>
            </a:extLst>
          </p:cNvPr>
          <p:cNvSpPr txBox="1"/>
          <p:nvPr/>
        </p:nvSpPr>
        <p:spPr>
          <a:xfrm>
            <a:off x="838200" y="381000"/>
            <a:ext cx="78486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0070C0"/>
                </a:solidFill>
              </a:rPr>
              <a:t>ChatGPT</a:t>
            </a:r>
            <a:r>
              <a:rPr lang="en-CA" dirty="0"/>
              <a:t>: </a:t>
            </a:r>
            <a:r>
              <a:rPr lang="en-CA" b="1" dirty="0"/>
              <a:t>Efficient Operations: Handling Increased Calls with Minimal Abandonment.</a:t>
            </a:r>
            <a:endParaRPr lang="en-CA" dirty="0"/>
          </a:p>
          <a:p>
            <a:r>
              <a:rPr lang="en-CA" dirty="0"/>
              <a:t>👎🏼 Not an insight. Not a sentence. Not sentence case.</a:t>
            </a:r>
          </a:p>
          <a:p>
            <a:r>
              <a:rPr lang="en-CA" dirty="0"/>
              <a:t>Me: Try again. Make the title a full sentence, not a two part sentence. Use sentence case.</a:t>
            </a:r>
          </a:p>
          <a:p>
            <a:endParaRPr lang="en-CA" dirty="0"/>
          </a:p>
          <a:p>
            <a:r>
              <a:rPr lang="en-CA" dirty="0">
                <a:solidFill>
                  <a:srgbClr val="0070C0"/>
                </a:solidFill>
              </a:rPr>
              <a:t>ChatGPT</a:t>
            </a:r>
            <a:r>
              <a:rPr lang="en-CA" dirty="0"/>
              <a:t>: </a:t>
            </a:r>
            <a:r>
              <a:rPr lang="en-CA" b="1" dirty="0"/>
              <a:t>Effective Call Management: Handling increased calls with minimal abandonment demonstrates operational efficiency.</a:t>
            </a:r>
            <a:endParaRPr lang="en-CA" dirty="0"/>
          </a:p>
          <a:p>
            <a:r>
              <a:rPr lang="en-CA" dirty="0"/>
              <a:t>👍🏼 Almost sentence case. I’ll give it to </a:t>
            </a:r>
            <a:r>
              <a:rPr lang="en-CA" dirty="0" err="1"/>
              <a:t>ya</a:t>
            </a:r>
            <a:r>
              <a:rPr lang="en-CA" dirty="0"/>
              <a:t>.</a:t>
            </a:r>
          </a:p>
          <a:p>
            <a:r>
              <a:rPr lang="en-CA" dirty="0"/>
              <a:t>👎🏼 That insight doesn’t actually seem to be supported by the data………… uh oh. It would be dangerous to draw conclusions about operational efficiency.</a:t>
            </a:r>
          </a:p>
          <a:p>
            <a:endParaRPr lang="en-CA" dirty="0"/>
          </a:p>
          <a:p>
            <a:r>
              <a:rPr lang="en-CA" dirty="0">
                <a:solidFill>
                  <a:srgbClr val="0070C0"/>
                </a:solidFill>
              </a:rPr>
              <a:t>Gemini</a:t>
            </a:r>
            <a:r>
              <a:rPr lang="en-CA" dirty="0"/>
              <a:t>: </a:t>
            </a:r>
            <a:r>
              <a:rPr lang="en-CA" b="1" dirty="0"/>
              <a:t>Highest Call Abandonment in 10th Month (63.06%)</a:t>
            </a:r>
            <a:endParaRPr lang="en-CA" dirty="0"/>
          </a:p>
          <a:p>
            <a:r>
              <a:rPr lang="en-CA" dirty="0"/>
              <a:t>👍🏼 Pretty close to the insight I have for the chart title. </a:t>
            </a:r>
          </a:p>
          <a:p>
            <a:r>
              <a:rPr lang="en-CA" dirty="0"/>
              <a:t>👎🏼 The big difference is that mine is bringing attention to the season, rather than simply the highest month. I saw context where it saw single data points.</a:t>
            </a:r>
          </a:p>
          <a:p>
            <a:endParaRPr lang="en-CA" dirty="0"/>
          </a:p>
          <a:p>
            <a:r>
              <a:rPr lang="en-CA" b="1" dirty="0"/>
              <a:t>Can AI write chart titles? Yes.</a:t>
            </a:r>
          </a:p>
          <a:p>
            <a:r>
              <a:rPr lang="en-CA" b="1" dirty="0"/>
              <a:t>Can AI write great chart titles? Nope. At least, not yet.</a:t>
            </a:r>
          </a:p>
          <a:p>
            <a:endParaRPr lang="en-CA" dirty="0"/>
          </a:p>
          <a:p>
            <a:r>
              <a:rPr lang="en-CA" dirty="0"/>
              <a:t>You bring situational awareness, nuance, context, and subject matter knowledge to your datasets, which gives you a vantage point AI doesn’t have right now.</a:t>
            </a:r>
          </a:p>
        </p:txBody>
      </p:sp>
    </p:spTree>
    <p:extLst>
      <p:ext uri="{BB962C8B-B14F-4D97-AF65-F5344CB8AC3E}">
        <p14:creationId xmlns:p14="http://schemas.microsoft.com/office/powerpoint/2010/main" val="68863253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943</TotalTime>
  <Words>491</Words>
  <Application>Microsoft Office PowerPoint</Application>
  <PresentationFormat>On-screen Show (4:3)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1_Office Theme</vt:lpstr>
      <vt:lpstr>AI &amp; Dataviz</vt:lpstr>
      <vt:lpstr>How can AI help in datavis?</vt:lpstr>
      <vt:lpstr>What is this graph?</vt:lpstr>
      <vt:lpstr>ChatGraph</vt:lpstr>
      <vt:lpstr>Complicated bar chart</vt:lpstr>
      <vt:lpstr>Radial network diagram</vt:lpstr>
      <vt:lpstr>PowerPoint Presentation</vt:lpstr>
      <vt:lpstr>PowerPoint Presentation</vt:lpstr>
      <vt:lpstr>PowerPoint Presentation</vt:lpstr>
      <vt:lpstr>Tools for Human-AI collaboration</vt:lpstr>
      <vt:lpstr>Tools for Human-AI collaboration</vt:lpstr>
      <vt:lpstr>PowerPoint Presentation</vt:lpstr>
      <vt:lpstr>PowerPoint Presentation</vt:lpstr>
      <vt:lpstr>AI code generators</vt:lpstr>
    </vt:vector>
  </TitlesOfParts>
  <Company>YORK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Psychology of Data Visualization Psych 6135</dc:title>
  <dc:creator>Michael Friendly</dc:creator>
  <cp:lastModifiedBy>Michael L Friendly</cp:lastModifiedBy>
  <cp:revision>21</cp:revision>
  <dcterms:created xsi:type="dcterms:W3CDTF">2017-10-14T20:35:56Z</dcterms:created>
  <dcterms:modified xsi:type="dcterms:W3CDTF">2024-03-27T16:33:07Z</dcterms:modified>
</cp:coreProperties>
</file>

<file path=docProps/thumbnail.jpeg>
</file>